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79" r:id="rId4"/>
    <p:sldId id="282" r:id="rId5"/>
    <p:sldId id="280" r:id="rId6"/>
    <p:sldId id="259" r:id="rId7"/>
    <p:sldId id="269" r:id="rId8"/>
    <p:sldId id="281" r:id="rId9"/>
    <p:sldId id="278" r:id="rId10"/>
    <p:sldId id="257" r:id="rId11"/>
    <p:sldId id="270" r:id="rId12"/>
    <p:sldId id="283" r:id="rId13"/>
    <p:sldId id="275" r:id="rId14"/>
    <p:sldId id="284" r:id="rId15"/>
    <p:sldId id="274" r:id="rId16"/>
    <p:sldId id="263" r:id="rId17"/>
    <p:sldId id="264" r:id="rId18"/>
    <p:sldId id="268" r:id="rId19"/>
    <p:sldId id="277" r:id="rId20"/>
    <p:sldId id="267" r:id="rId21"/>
    <p:sldId id="266" r:id="rId22"/>
    <p:sldId id="271" r:id="rId23"/>
    <p:sldId id="273" r:id="rId24"/>
    <p:sldId id="276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pitan Juana Sparrow" initials="CJS" lastIdx="1" clrIdx="0">
    <p:extLst>
      <p:ext uri="{19B8F6BF-5375-455C-9EA6-DF929625EA0E}">
        <p15:presenceInfo xmlns:p15="http://schemas.microsoft.com/office/powerpoint/2012/main" userId="107e63c5e894b9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8860" autoAdjust="0"/>
  </p:normalViewPr>
  <p:slideViewPr>
    <p:cSldViewPr snapToGrid="0">
      <p:cViewPr varScale="1">
        <p:scale>
          <a:sx n="81" d="100"/>
          <a:sy n="81" d="100"/>
        </p:scale>
        <p:origin x="6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6T14:15:14.431" idx="1">
    <p:pos x="6453" y="1822"/>
    <p:text>imagen temporal... aqui va el gif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AA0F5-B2F9-4897-9DF5-03E21D0BAE61}" type="datetimeFigureOut">
              <a:rPr lang="es-MX" smtClean="0"/>
              <a:t>13/11/2019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5D32A-19B5-4601-BCFA-22D5BCE822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325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bokeh.org/en/latest/docs/reference/plotting.html#bokeh.plotting.figure.Figure.wedge" TargetMode="External"/><Relationship Id="rId3" Type="http://schemas.openxmlformats.org/officeDocument/2006/relationships/hyperlink" Target="https://docs.bokeh.org/en/latest/docs/reference/models.html#bokeh-models" TargetMode="External"/><Relationship Id="rId7" Type="http://schemas.openxmlformats.org/officeDocument/2006/relationships/hyperlink" Target="https://docs.bokeh.org/en/latest/docs/reference/plotting.html#bokeh.plotting.figure.Figure.circl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bokeh.org/en/latest/docs/reference/plotting.html#bokeh.plotting.figure.figure" TargetMode="External"/><Relationship Id="rId11" Type="http://schemas.openxmlformats.org/officeDocument/2006/relationships/hyperlink" Target="https://docs.bokeh.org/en/latest/docs/reference/layouts.html#bokeh.layouts.column" TargetMode="External"/><Relationship Id="rId5" Type="http://schemas.openxmlformats.org/officeDocument/2006/relationships/hyperlink" Target="https://docs.bokeh.org/en/latest/docs/reference/plotting.html#bokeh-plotting" TargetMode="External"/><Relationship Id="rId10" Type="http://schemas.openxmlformats.org/officeDocument/2006/relationships/hyperlink" Target="https://docs.bokeh.org/en/latest/docs/reference/layouts.html#bokeh.layouts.row" TargetMode="External"/><Relationship Id="rId4" Type="http://schemas.openxmlformats.org/officeDocument/2006/relationships/hyperlink" Target="https://docs.bokeh.org/en/latest/docs/reference/model.html#bokeh-model" TargetMode="External"/><Relationship Id="rId9" Type="http://schemas.openxmlformats.org/officeDocument/2006/relationships/hyperlink" Target="https://docs.bokeh.org/en/latest/docs/reference/layouts.html#bokeh-layouts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5D32A-19B5-4601-BCFA-22D5BCE8228F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3524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Hoy en día existen muchas soluciones que no solo recolectan la información si no que la procesas inmediatamente permitiendo al usuario tener la información necesaria a tiempo. Aquí no es inventar el hilo negro, herramientas de monitoreo industrial hay muchas, pero su costo, mantenimiento o ajuste a las necesidades de la empresa puede llevar a múltiples gastos no considerados, como adquisición de licencias, bolsas de soporte, adecuaciones y mantenimientos con largos procesos de escalamiento. </a:t>
            </a:r>
          </a:p>
          <a:p>
            <a:r>
              <a:rPr lang="es-MX" dirty="0"/>
              <a:t>PCL / OPC estan cubiertos por estos productos.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5D32A-19B5-4601-BCFA-22D5BCE8228F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1730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Bokeh</a:t>
            </a:r>
            <a:r>
              <a:rPr lang="es-MX" dirty="0"/>
              <a:t> puede ser utilizada como acostúmbranos actualmente a utilizar una librería de visualización estática como el </a:t>
            </a:r>
            <a:r>
              <a:rPr lang="es-MX" dirty="0" err="1"/>
              <a:t>Matplotlib</a:t>
            </a:r>
            <a:r>
              <a:rPr lang="es-MX" dirty="0"/>
              <a:t>, pero así estaríamos desaprovechando gran parte de sus ventajas y funcionalidad.</a:t>
            </a:r>
          </a:p>
          <a:p>
            <a:r>
              <a:rPr lang="es-MX" dirty="0" err="1"/>
              <a:t>Bokeh</a:t>
            </a:r>
            <a:r>
              <a:rPr lang="es-MX" dirty="0"/>
              <a:t> interpreta las visualizaciones (o conjuntos de estas) como una aplicación que contiene 1 o N documentos, y cada documento (</a:t>
            </a:r>
            <a:r>
              <a:rPr lang="es-MX" dirty="0" err="1"/>
              <a:t>Bokeh.document.Document</a:t>
            </a:r>
            <a:r>
              <a:rPr lang="es-MX" dirty="0"/>
              <a:t>) tiene una relación 1 a 1 con una sesión, lo que nos permite ejecutar funciones </a:t>
            </a:r>
            <a:r>
              <a:rPr lang="es-MX" dirty="0" err="1"/>
              <a:t>callback</a:t>
            </a:r>
            <a:r>
              <a:rPr lang="es-MX" dirty="0"/>
              <a:t> sobre cada documento.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5D32A-19B5-4601-BCFA-22D5BCE8228F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9738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Confirmar tus fuentes, limpiar, conocer y comprender las formulas a aplicar es el 80%  del trabajo.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5D32A-19B5-4601-BCFA-22D5BCE8228F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3726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5D32A-19B5-4601-BCFA-22D5BCE8228F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753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65a3162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65a3162c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5D32A-19B5-4601-BCFA-22D5BCE8228F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396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5D32A-19B5-4601-BCFA-22D5BCE8228F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7144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5bc2406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5bc2406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5D32A-19B5-4601-BCFA-22D5BCE8228F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0539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bokeh.models</a:t>
            </a:r>
            <a:r>
              <a:rPr lang="es-MX" dirty="0">
                <a:effectLst/>
              </a:rPr>
              <a:t>Everything that comprises a Bokeh plot or application—data sources—is a </a:t>
            </a:r>
            <a:r>
              <a:rPr lang="es-MX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Bokeh Model</a:t>
            </a:r>
            <a:r>
              <a:rPr lang="es-MX" dirty="0">
                <a:effectLst/>
              </a:rPr>
              <a:t>. Bokeh models are configured by setting values their various properties. </a:t>
            </a:r>
          </a:p>
          <a:p>
            <a:r>
              <a:rPr lang="es-MX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bokeh.plotting</a:t>
            </a:r>
            <a:r>
              <a:rPr lang="es-MX" dirty="0">
                <a:effectLst/>
              </a:rPr>
              <a:t>The bokeh.plotting API is centered around the </a:t>
            </a:r>
            <a:r>
              <a:rPr lang="es-MX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okeh.plotting.figure.figure"/>
              </a:rPr>
              <a:t>figure()</a:t>
            </a:r>
            <a:r>
              <a:rPr lang="es-MX" dirty="0">
                <a:effectLst/>
              </a:rPr>
              <a:t> command, and the associated glyph functions such as </a:t>
            </a:r>
            <a:r>
              <a:rPr lang="es-MX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bokeh.plotting.figure.Figure.circle"/>
              </a:rPr>
              <a:t>circle()</a:t>
            </a:r>
            <a:r>
              <a:rPr lang="es-MX" dirty="0">
                <a:effectLst/>
              </a:rPr>
              <a:t>, </a:t>
            </a:r>
            <a:r>
              <a:rPr lang="es-MX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bokeh.plotting.figure.Figure.wedge"/>
              </a:rPr>
              <a:t>wedge()</a:t>
            </a:r>
            <a:r>
              <a:rPr lang="es-MX" dirty="0">
                <a:effectLst/>
              </a:rPr>
              <a:t>, etc. This section has detailed information on these elements.</a:t>
            </a:r>
          </a:p>
          <a:p>
            <a:r>
              <a:rPr lang="es-MX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bokeh.layouts</a:t>
            </a:r>
            <a:r>
              <a:rPr lang="es-MX" dirty="0">
                <a:effectLst/>
              </a:rPr>
              <a:t>The simplest way to combine multiple Bokeh plots and controls in a single document is to use the layout functions such as </a:t>
            </a:r>
            <a:r>
              <a:rPr lang="es-MX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bokeh.layouts.row"/>
              </a:rPr>
              <a:t>row()</a:t>
            </a:r>
            <a:r>
              <a:rPr lang="es-MX" dirty="0">
                <a:effectLst/>
              </a:rPr>
              <a:t>, </a:t>
            </a:r>
            <a:r>
              <a:rPr lang="es-MX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bokeh.layouts.column"/>
              </a:rPr>
              <a:t>column()</a:t>
            </a:r>
            <a:r>
              <a:rPr lang="es-MX" dirty="0">
                <a:effectLst/>
              </a:rPr>
              <a:t>, etc. from the bokeh.layouts module.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5D32A-19B5-4601-BCFA-22D5BCE8228F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6638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La medición y el control de procesos son fundamentales para generar, en definitiva, los mejores resultados posibles en lo que refiere a la utilización de recursos, máquinas, performance, rentabilidad, protección medioambiental y seguridad, es decir, lograr una unidad productiva.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5D32A-19B5-4601-BCFA-22D5BCE8228F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2183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la manufactura se reciben continuamente datos tanto del producto, así como de variables de entorno de la línea, como tiempo efectivo, temperatura, etc.  Pero un esquema </a:t>
            </a:r>
            <a:r>
              <a:rPr lang="es-MX" dirty="0" err="1"/>
              <a:t>streaming</a:t>
            </a:r>
            <a:r>
              <a:rPr lang="es-MX" dirty="0"/>
              <a:t> nos permite trabajar con el dato al momento de que es recibido, lo que nos aporta fluidez y mejor performance.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5D32A-19B5-4601-BCFA-22D5BCE8228F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410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CD1DD-AE79-41B4-B044-63863E196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F9C758-783B-4D21-8711-F8A428E74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B9031E-86EA-4FFF-B8BF-1D3BB27BA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1950-07FD-4CBC-A853-C87C0D161214}" type="datetime1">
              <a:rPr lang="es-MX" smtClean="0"/>
              <a:t>13/11/2019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03B301-3D2C-40D5-8F22-AC6CCBC6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87F9D6-C5E5-4FCA-B192-968F0D5E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985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E07AD-1A4D-402B-98F1-8CD38070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EA181D-E1DB-4ABB-92EC-E289AC631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69C8F8-0179-49C1-86CD-587F1297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BDAAD-1DBB-4C6B-96CB-B63F2E2C0355}" type="datetime1">
              <a:rPr lang="es-MX" smtClean="0"/>
              <a:t>13/11/2019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23D09B-8A99-41D6-BA0E-200B1D79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FAF676-8FEB-43AE-B972-12D345BE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9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476A8F-3660-4AA9-A4DB-31960AA5F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5C322C-B084-46E3-A6FA-DD6C947EA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091550-4624-44F4-BEC5-D2E3B4E1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EDD7-0FB5-44A7-95CF-FEDBF32FB09A}" type="datetime1">
              <a:rPr lang="es-MX" smtClean="0"/>
              <a:t>13/11/2019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7E55DF-DF21-4F0A-BB3C-09D640969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FD4396-6517-4299-ADE4-B2C789051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0649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72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5E3FB-1D35-4298-96FD-CECC7EDC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570461-AF88-4F0E-BDFD-F8D9E7416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386BA2-8F06-495E-A326-A875C310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183D-722C-42FD-A559-899D5ACBFCB8}" type="datetime1">
              <a:rPr lang="es-MX" smtClean="0"/>
              <a:t>13/11/2019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F1DC9A-8E00-4740-8404-46473AB7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C7A696-8930-4DA3-952C-DBB7AF9A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01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4E63F-764C-4BE1-AB9D-A2008C2B2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865938-B378-484D-B28F-4E3CFB969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1ABC12-BE1B-412E-B387-76506EB7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B948-8E65-471A-86B2-FF8B37AA121C}" type="datetime1">
              <a:rPr lang="es-MX" smtClean="0"/>
              <a:t>13/11/2019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4E352D-C6B2-4B39-9236-9304367A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FD29D1-7797-4203-A218-C47ECBBB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845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05F32-3225-4A54-A161-6D8CA944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E6D53B-944E-4B0B-9586-BAE5AC8D2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317200-FE14-4B81-862E-FB9F66BB1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4F943F-1B36-4E60-9B5B-45DC8AB4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189D6-56DB-4B27-BFAE-DC12CA9A7FD0}" type="datetime1">
              <a:rPr lang="es-MX" smtClean="0"/>
              <a:t>13/11/2019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6BB39D-0C31-461A-A619-2C4899F22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3C0894-21E9-43CE-A55C-76E6FD7EB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63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FE726-EE1A-4836-B62D-88DABDC8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7807E7-1583-47D8-9C97-428FAFB05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0190FA2-A59A-4B25-B31C-32AAA80E4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EB7376C-6D95-4F69-B1A1-94206DB50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B831E6-A521-49B6-BE13-85AB32154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B6C625-7C35-475E-9D73-330F1432C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5D934-69D9-4DC0-9E60-439F0AF5FCB4}" type="datetime1">
              <a:rPr lang="es-MX" smtClean="0"/>
              <a:t>13/11/2019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4BCE67-503B-4543-93FB-2E2AC85DB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686D90E-1DD6-4CA9-8F75-031ADFD6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117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188B2-44AF-437A-9805-0CC18E51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F330F1-30E1-41A7-A751-08D12A906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0A7E-0EE7-44D5-BE4C-18A80D211B61}" type="datetime1">
              <a:rPr lang="es-MX" smtClean="0"/>
              <a:t>13/11/2019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6EC779-5556-4935-A0A4-DDC4C2A1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423CB4-64A9-4887-88FE-75CB5D81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563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EE60F3B-83B5-4FC6-93D6-19254082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073C-50E7-42CD-892F-750F596979C3}" type="datetime1">
              <a:rPr lang="es-MX" smtClean="0"/>
              <a:t>13/11/2019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1B02CE-D840-478F-B0D4-2416AF36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B5767D-141C-4069-9829-B38D0F0E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773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D3D39-3B04-44D9-BB3F-313C0F99F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F63586-F153-4895-8DDF-B87779007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9E9294-E739-44DB-B9BB-708D52BE9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E7340B-DCE5-4047-A01C-37A7A69C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0D1AA-954B-4798-9D4B-96EBB9B43DC6}" type="datetime1">
              <a:rPr lang="es-MX" smtClean="0"/>
              <a:t>13/11/2019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09D902-2EB9-412E-8DCE-5AE346E9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8942AE-B1E5-43E9-B0CD-4458F1FA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141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663DF-7E76-4585-BFD0-0DBBF4CE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86A454-AA84-4AE7-8CC5-D26AE120D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0630D1-3E38-4EFF-8CB8-1BDF1A015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D25F2E-CBF3-4FFF-81C1-0C6630DF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C0004-0697-4D68-9E8E-49DB76D7E83A}" type="datetime1">
              <a:rPr lang="es-MX" smtClean="0"/>
              <a:t>13/11/2019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AB8593-2484-4824-BFF4-63492558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8C35F7-9D3D-46A5-BB2C-8FD2A373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5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41E255B-0016-4255-8B44-2E838B08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7EE8DE-DFBB-44F0-8DC9-3DF0F68B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639632-89D5-4067-9999-8B3FEE91B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D11C6-5E9A-4A0B-9D80-48D635F6BD0E}" type="datetime1">
              <a:rPr lang="es-MX" smtClean="0"/>
              <a:t>13/11/2019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96DA37-F607-4981-BE79-0717F35ED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BA168C-8AD0-4C73-96E6-4B882F7F4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195D6-448C-4AEB-8D53-064FAE24CF9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79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okeh.pydat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edium.com/@juanamartnez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omments" Target="../comments/comment1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5E79D9-6EEC-48F2-B74E-8A0AD01AA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s-MX" sz="3800" b="1">
                <a:solidFill>
                  <a:schemeClr val="bg1"/>
                </a:solidFill>
              </a:rPr>
              <a:t>Streaming de datos con Bokeh: Monitoreo en procesos de manufactura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E03887-A8B1-469D-BF60-77E6CFCD6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46271" cy="184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F600F2D-A47C-475E-95E0-DDB26DC2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A29195D6-448C-4AEB-8D53-064FAE24CF99}" type="slidenum">
              <a:rPr lang="es-MX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s-MX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20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30895-C1B5-422B-8898-B664BC3B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¿Qué es </a:t>
            </a:r>
            <a:r>
              <a:rPr lang="es-MX" b="1" dirty="0" err="1"/>
              <a:t>Bokeh</a:t>
            </a:r>
            <a:r>
              <a:rPr lang="es-MX" b="1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5DEB50-09EB-4394-8D59-B24D40355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7002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Bokeh </a:t>
            </a:r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de </a:t>
            </a:r>
            <a:r>
              <a:rPr lang="en-US" dirty="0" err="1"/>
              <a:t>visualización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Python que </a:t>
            </a:r>
            <a:r>
              <a:rPr lang="en-US" dirty="0" err="1"/>
              <a:t>provee</a:t>
            </a:r>
            <a:r>
              <a:rPr lang="en-US" dirty="0"/>
              <a:t> </a:t>
            </a:r>
            <a:r>
              <a:rPr lang="en-US" dirty="0" err="1"/>
              <a:t>graficos</a:t>
            </a:r>
            <a:r>
              <a:rPr lang="en-US" dirty="0"/>
              <a:t> </a:t>
            </a:r>
            <a:r>
              <a:rPr lang="en-US" dirty="0" err="1"/>
              <a:t>interactivos</a:t>
            </a:r>
            <a:r>
              <a:rPr lang="en-US" dirty="0"/>
              <a:t> de alto performance.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DA11E0-2EC9-46B0-8EDB-275A27993747}"/>
              </a:ext>
            </a:extLst>
          </p:cNvPr>
          <p:cNvSpPr txBox="1"/>
          <p:nvPr/>
        </p:nvSpPr>
        <p:spPr>
          <a:xfrm>
            <a:off x="4758857" y="2752627"/>
            <a:ext cx="331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hlinkClick r:id="rId2"/>
              </a:rPr>
              <a:t>https://Bokeh.pydata.org</a:t>
            </a:r>
            <a:endParaRPr lang="es-MX" sz="24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B85A9C-0AA6-4B3A-97E4-814C993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10</a:t>
            </a:fld>
            <a:endParaRPr lang="es-MX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2AC36FF-0F27-4AB7-8A1C-FAE2BC1F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383812E-4D68-4710-8755-A298DA25E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50" r="1" b="9487"/>
          <a:stretch/>
        </p:blipFill>
        <p:spPr>
          <a:xfrm>
            <a:off x="4758857" y="3429000"/>
            <a:ext cx="3545800" cy="285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0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9CB5E-9294-462A-8C9F-D7603F1C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Arquitectura de </a:t>
            </a:r>
            <a:r>
              <a:rPr lang="es-MX" b="1" dirty="0" err="1"/>
              <a:t>Bokeh</a:t>
            </a:r>
            <a:endParaRPr lang="es-MX" b="1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77CC61-E635-4195-8CC7-DDAB1BF4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11</a:t>
            </a:fld>
            <a:endParaRPr lang="es-MX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0A67E75-044C-46B1-9CF7-C76504F45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179345-BB5C-44A9-9C30-877FFEB67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50" b="58348"/>
          <a:stretch/>
        </p:blipFill>
        <p:spPr>
          <a:xfrm>
            <a:off x="1223010" y="2667691"/>
            <a:ext cx="9554978" cy="33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77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3C86A-BE40-4CD7-BF8F-8AEC1BFD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0EEDD-A6A0-46C7-B48A-00C1629BE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5313BD-3B76-4ECB-8381-1662ECF20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" t="25071" r="40387" b="38283"/>
          <a:stretch/>
        </p:blipFill>
        <p:spPr>
          <a:xfrm>
            <a:off x="278860" y="1527243"/>
            <a:ext cx="11634280" cy="41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34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389944-3A8D-2E43-91F3-E8364749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13</a:t>
            </a:fld>
            <a:endParaRPr lang="es-MX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523B6D-7EA1-44AE-9B26-DA03E1D2C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852CD9D-7E91-412E-A135-D4FE58F4EE21}"/>
              </a:ext>
            </a:extLst>
          </p:cNvPr>
          <p:cNvSpPr txBox="1"/>
          <p:nvPr/>
        </p:nvSpPr>
        <p:spPr>
          <a:xfrm>
            <a:off x="937260" y="663588"/>
            <a:ext cx="304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Ejercicio 1. Conociendo </a:t>
            </a:r>
            <a:r>
              <a:rPr lang="es-MX" b="1" dirty="0" err="1"/>
              <a:t>Bokeh</a:t>
            </a:r>
            <a:endParaRPr lang="es-MX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950809-7CEA-4296-8895-3B6B7BA5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2174862"/>
            <a:ext cx="9648825" cy="40195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4F8006F-C8F5-40BA-AC2C-67523426778F}"/>
              </a:ext>
            </a:extLst>
          </p:cNvPr>
          <p:cNvSpPr txBox="1"/>
          <p:nvPr/>
        </p:nvSpPr>
        <p:spPr>
          <a:xfrm>
            <a:off x="937260" y="1234559"/>
            <a:ext cx="304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Veamos los niveles de glucosa.</a:t>
            </a:r>
          </a:p>
          <a:p>
            <a:r>
              <a:rPr lang="es-MX" dirty="0"/>
              <a:t>Archivo </a:t>
            </a:r>
            <a:r>
              <a:rPr lang="es-MX" dirty="0" err="1"/>
              <a:t>glucose.cvs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756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6A78E-7AE3-4604-B67D-AA9F070A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Repaso de Pandas…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2D8E23-34B9-46FC-89BA-F3DF264EF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C1E74-028E-4BF1-B24C-AAA65C31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14</a:t>
            </a:fld>
            <a:endParaRPr lang="es-MX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077505-DDD9-42CE-A69C-0BB5CC50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67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B483D-18BE-3942-BC4D-E952EEA6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880" y="234819"/>
            <a:ext cx="4370020" cy="1676603"/>
          </a:xfrm>
        </p:spPr>
        <p:txBody>
          <a:bodyPr>
            <a:normAutofit fontScale="90000"/>
          </a:bodyPr>
          <a:lstStyle/>
          <a:p>
            <a:r>
              <a:rPr lang="es-MX" b="1" dirty="0"/>
              <a:t>Modulos principales y la integración con Pandas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8BC887-4916-4227-9F48-3B078D23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A4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1AD6DCFA-0E71-4650-A5E4-3C20E73EB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5C4B1B-B291-8A4E-8EA0-D2D8EBE4F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67" r="1" b="1"/>
          <a:stretch/>
        </p:blipFill>
        <p:spPr>
          <a:xfrm>
            <a:off x="804672" y="803049"/>
            <a:ext cx="3026664" cy="2470743"/>
          </a:xfrm>
          <a:prstGeom prst="rect">
            <a:avLst/>
          </a:prstGeom>
          <a:effectLst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E6FEFA-010B-5946-AFAA-CBDC99D10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50" r="1" b="9487"/>
          <a:stretch/>
        </p:blipFill>
        <p:spPr>
          <a:xfrm>
            <a:off x="804672" y="3461344"/>
            <a:ext cx="3026663" cy="24384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23E2FE-B00A-5745-8D9C-B9EFCAF18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880" y="2449945"/>
            <a:ext cx="6931687" cy="3773873"/>
          </a:xfrm>
        </p:spPr>
        <p:txBody>
          <a:bodyPr>
            <a:normAutofit/>
          </a:bodyPr>
          <a:lstStyle/>
          <a:p>
            <a:r>
              <a:rPr lang="es-MX" sz="2400" dirty="0"/>
              <a:t>Bokeh.models</a:t>
            </a:r>
          </a:p>
          <a:p>
            <a:r>
              <a:rPr lang="es-MX" sz="2400" dirty="0"/>
              <a:t>Bokeh.ploting</a:t>
            </a:r>
          </a:p>
          <a:p>
            <a:r>
              <a:rPr lang="es-MX" sz="2400" dirty="0"/>
              <a:t>Bokeh.layouts</a:t>
            </a:r>
          </a:p>
          <a:p>
            <a:endParaRPr lang="es-MX" sz="2400" dirty="0"/>
          </a:p>
          <a:p>
            <a:pPr marL="0" indent="0" algn="ctr">
              <a:buNone/>
            </a:pPr>
            <a:endParaRPr lang="es-MX" sz="2400" dirty="0"/>
          </a:p>
          <a:p>
            <a:pPr marL="0" indent="0" algn="ctr">
              <a:buNone/>
            </a:pPr>
            <a:r>
              <a:rPr lang="es-MX" sz="2400" dirty="0"/>
              <a:t>Bokeh </a:t>
            </a:r>
            <a:r>
              <a:rPr lang="es-MX" sz="2400" dirty="0">
                <a:sym typeface="Wingdings" pitchFamily="2" charset="2"/>
              </a:rPr>
              <a:t></a:t>
            </a:r>
            <a:r>
              <a:rPr lang="es-MX" sz="2400" dirty="0"/>
              <a:t>ColumnDataSource</a:t>
            </a:r>
            <a:r>
              <a:rPr lang="es-MX" sz="2400" dirty="0">
                <a:sym typeface="Wingdings" pitchFamily="2" charset="2"/>
              </a:rPr>
              <a:t></a:t>
            </a:r>
            <a:r>
              <a:rPr lang="es-MX" sz="2400" dirty="0"/>
              <a:t>Pandas.DataFrame</a:t>
            </a:r>
          </a:p>
          <a:p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endParaRPr lang="es-MX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E6CA52-B4A9-0C42-86C2-EC021992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1772" y="6356350"/>
            <a:ext cx="685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A29195D6-448C-4AEB-8D53-064FAE24CF99}" type="slidenum">
              <a:rPr lang="es-MX">
                <a:solidFill>
                  <a:srgbClr val="404040"/>
                </a:solidFill>
              </a:rPr>
              <a:pPr algn="l">
                <a:spcAft>
                  <a:spcPts val="600"/>
                </a:spcAft>
              </a:pPr>
              <a:t>15</a:t>
            </a:fld>
            <a:endParaRPr lang="es-MX">
              <a:solidFill>
                <a:srgbClr val="404040"/>
              </a:solidFill>
            </a:endParaRP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83DDC7E6-0DD7-4143-BECB-8AE7FAB55323}"/>
              </a:ext>
            </a:extLst>
          </p:cNvPr>
          <p:cNvSpPr txBox="1">
            <a:spLocks/>
          </p:cNvSpPr>
          <p:nvPr/>
        </p:nvSpPr>
        <p:spPr>
          <a:xfrm>
            <a:off x="5116880" y="3236273"/>
            <a:ext cx="6590488" cy="298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MX" sz="20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0DA5AC9-F325-4118-81D0-0CD88DE3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24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B884C-DCA4-4B72-8B0C-8F9C4AC1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La importancia del monitoreo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C3F882-7C5E-4D69-A102-AA7E21140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144786" cy="97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La información debe ser verídica y exacta, y estar disponible en el momento en que se debe tomar una decisión.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BCA0CA-DF2D-4EC9-9A53-056EB1DBF49F}"/>
              </a:ext>
            </a:extLst>
          </p:cNvPr>
          <p:cNvSpPr txBox="1"/>
          <p:nvPr/>
        </p:nvSpPr>
        <p:spPr>
          <a:xfrm>
            <a:off x="838200" y="3016251"/>
            <a:ext cx="98042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Monitoreos industriales mas usuales en la manufactura:</a:t>
            </a:r>
          </a:p>
          <a:p>
            <a:endParaRPr lang="es-MX" sz="2800" dirty="0"/>
          </a:p>
          <a:p>
            <a:pPr marL="285750" indent="-285750">
              <a:buFontTx/>
              <a:buChar char="-"/>
            </a:pPr>
            <a:r>
              <a:rPr lang="es-MX" sz="2800" dirty="0"/>
              <a:t>Calidad y eficiencia de proceso</a:t>
            </a:r>
          </a:p>
          <a:p>
            <a:pPr marL="285750" indent="-285750">
              <a:buFontTx/>
              <a:buChar char="-"/>
            </a:pPr>
            <a:r>
              <a:rPr lang="es-MX" sz="2800" dirty="0"/>
              <a:t>Condición / Mantenimiento de maquinaria o estaciones de línea</a:t>
            </a:r>
          </a:p>
          <a:p>
            <a:endParaRPr lang="es-MX" sz="2800" dirty="0"/>
          </a:p>
          <a:p>
            <a:r>
              <a:rPr lang="es-MX" sz="2800" b="1" dirty="0"/>
              <a:t>Otros: </a:t>
            </a:r>
            <a:r>
              <a:rPr lang="es-MX" sz="2800" dirty="0"/>
              <a:t>Impacto ambiental, Seguridad industrial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AF3A0C-095D-4572-A8ED-5AD201BE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16</a:t>
            </a:fld>
            <a:endParaRPr lang="es-MX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15BFE86-C427-4B34-AA9B-09C114F7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6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0826E-1BE0-4C59-9116-A1353C06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¿Qué es </a:t>
            </a:r>
            <a:r>
              <a:rPr lang="es-MX" b="1" dirty="0" err="1"/>
              <a:t>streaming</a:t>
            </a:r>
            <a:r>
              <a:rPr lang="es-MX" b="1" dirty="0"/>
              <a:t> de datos?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CA264-6F4E-4B78-BD51-8EA830407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74" y="1407543"/>
            <a:ext cx="10515600" cy="13255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Los datos de </a:t>
            </a:r>
            <a:r>
              <a:rPr lang="es-MX" dirty="0" err="1"/>
              <a:t>streaming</a:t>
            </a:r>
            <a:r>
              <a:rPr lang="es-MX" dirty="0"/>
              <a:t> son datos que se los registros de datos simultáneamente en conjuntos de tamaño pequeño. generan constantemente a partir de miles de fuentes de datos, que normalmente envían </a:t>
            </a:r>
          </a:p>
        </p:txBody>
      </p:sp>
      <p:pic>
        <p:nvPicPr>
          <p:cNvPr id="3076" name="Picture 4" descr="Batch processing with a time-based batch interval">
            <a:extLst>
              <a:ext uri="{FF2B5EF4-FFF2-40B4-BE49-F238E27FC236}">
                <a16:creationId xmlns:a16="http://schemas.microsoft.com/office/drawing/2014/main" id="{2D14DEE3-AF03-4C05-B008-82D35934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5" y="3429000"/>
            <a:ext cx="5632475" cy="21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ream processing">
            <a:extLst>
              <a:ext uri="{FF2B5EF4-FFF2-40B4-BE49-F238E27FC236}">
                <a16:creationId xmlns:a16="http://schemas.microsoft.com/office/drawing/2014/main" id="{4C3ECB9F-B0A7-48C5-8BDE-0295F477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575" y="3765498"/>
            <a:ext cx="6040532" cy="151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F920C9D-CC59-4643-981C-8638C2F4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17</a:t>
            </a:fld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2F5178-57C5-473E-B656-51B98AE28E97}"/>
              </a:ext>
            </a:extLst>
          </p:cNvPr>
          <p:cNvSpPr txBox="1"/>
          <p:nvPr/>
        </p:nvSpPr>
        <p:spPr>
          <a:xfrm>
            <a:off x="2977528" y="5806961"/>
            <a:ext cx="5678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i="1" dirty="0"/>
              <a:t>En la manufactura es común tener un </a:t>
            </a:r>
            <a:r>
              <a:rPr lang="es-MX" sz="2000" i="1" dirty="0" err="1"/>
              <a:t>mix</a:t>
            </a:r>
            <a:r>
              <a:rPr lang="es-MX" sz="2000" i="1" dirty="0"/>
              <a:t> entre los 2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7803FB2-5CCB-4833-ABB0-6A92247D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5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F832B-7612-4A81-AF27-B82C0358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INDUSTRIAL DATA PROVIDER</a:t>
            </a:r>
          </a:p>
        </p:txBody>
      </p:sp>
      <p:pic>
        <p:nvPicPr>
          <p:cNvPr id="1028" name="Picture 4" descr="Once the data is in your hands can you use your favorite tool to analyze and dig deeper">
            <a:extLst>
              <a:ext uri="{FF2B5EF4-FFF2-40B4-BE49-F238E27FC236}">
                <a16:creationId xmlns:a16="http://schemas.microsoft.com/office/drawing/2014/main" id="{37DF74A3-C2BA-4D91-BA5D-46A8E1648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11" y="2594689"/>
            <a:ext cx="67532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etting data from senor to your BI tools have always been a challenge. With industrial data provider it just became simple and intuitive.  ">
            <a:extLst>
              <a:ext uri="{FF2B5EF4-FFF2-40B4-BE49-F238E27FC236}">
                <a16:creationId xmlns:a16="http://schemas.microsoft.com/office/drawing/2014/main" id="{2343019F-E556-406A-A7A7-4C4F35FE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9" y="2512615"/>
            <a:ext cx="5568532" cy="33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E02C0A-11B5-4A24-8FA1-01BC352E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18</a:t>
            </a:fld>
            <a:endParaRPr lang="es-MX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BDEFF8D-51F3-4C9A-83EE-2D597C91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8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A07CFE-FF55-054B-8131-0142831C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19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3D1CC8-0420-1B4A-96F3-8E4DB8A8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2920"/>
            <a:ext cx="9492403" cy="549408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4B59DF6-B704-406D-AFC4-2CD2F8EF7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37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" b="1" dirty="0"/>
              <a:t>¿Quien?</a:t>
            </a:r>
            <a:endParaRPr b="1"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2222500" y="2019233"/>
            <a:ext cx="7580400" cy="18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s" sz="3200" b="1" i="1" dirty="0"/>
              <a:t>Juana Martínez</a:t>
            </a:r>
            <a:endParaRPr sz="3200" b="1" i="1" dirty="0"/>
          </a:p>
          <a:p>
            <a:pPr marL="0" indent="0" algn="ctr">
              <a:spcBef>
                <a:spcPts val="2133"/>
              </a:spcBef>
              <a:buNone/>
            </a:pPr>
            <a:r>
              <a:rPr lang="es-MX" dirty="0"/>
              <a:t>ISC, Emprendedora, Analista de datos, Programadora, Apasionada de la innovación, CEO Innova Analytics y CTO Zourcing</a:t>
            </a:r>
            <a:endParaRPr dirty="0"/>
          </a:p>
          <a:p>
            <a:pPr marL="0" indent="0" algn="ctr">
              <a:spcBef>
                <a:spcPts val="2133"/>
              </a:spcBef>
              <a:buNone/>
            </a:pPr>
            <a:r>
              <a:rPr lang="es" b="1" dirty="0"/>
              <a:t>juanamtz@gmail.com</a:t>
            </a:r>
            <a:endParaRPr b="1" dirty="0"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050" y="5404568"/>
            <a:ext cx="3189900" cy="91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14"/>
          <p:cNvGrpSpPr/>
          <p:nvPr/>
        </p:nvGrpSpPr>
        <p:grpSpPr>
          <a:xfrm>
            <a:off x="569892" y="5212768"/>
            <a:ext cx="3059400" cy="1103200"/>
            <a:chOff x="83225" y="4071800"/>
            <a:chExt cx="2294550" cy="827400"/>
          </a:xfrm>
        </p:grpSpPr>
        <p:pic>
          <p:nvPicPr>
            <p:cNvPr id="287" name="Google Shape;28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225" y="4215525"/>
              <a:ext cx="683550" cy="68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14"/>
            <p:cNvSpPr txBox="1"/>
            <p:nvPr/>
          </p:nvSpPr>
          <p:spPr>
            <a:xfrm>
              <a:off x="766775" y="4071800"/>
              <a:ext cx="1611000" cy="8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s" sz="3200" dirty="0">
                  <a:latin typeface="Nunito"/>
                  <a:ea typeface="Nunito"/>
                  <a:cs typeface="Nunito"/>
                  <a:sym typeface="Nunito"/>
                </a:rPr>
                <a:t>Innova Analytics</a:t>
              </a:r>
              <a:endParaRPr sz="3200" dirty="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DFFD56-65B6-4D82-B295-7DEA7B444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2</a:t>
            </a:fld>
            <a:endParaRPr lang="es-MX"/>
          </a:p>
        </p:txBody>
      </p:sp>
      <p:pic>
        <p:nvPicPr>
          <p:cNvPr id="11" name="Google Shape;289;p14" descr="Imagen que contiene gráficos vectoriales&#10;&#10;Descripción generada automáticamente">
            <a:extLst>
              <a:ext uri="{FF2B5EF4-FFF2-40B4-BE49-F238E27FC236}">
                <a16:creationId xmlns:a16="http://schemas.microsoft.com/office/drawing/2014/main" id="{BFD5CED9-241D-6A4D-9B2A-86F218F161D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4467" y="4544834"/>
            <a:ext cx="1677933" cy="220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52BD2DD-CE5E-44FE-AB11-C41289D7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1565A-1D9D-43F5-84D5-05D1C2D0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394093"/>
            <a:ext cx="9025890" cy="1325563"/>
          </a:xfrm>
        </p:spPr>
        <p:txBody>
          <a:bodyPr/>
          <a:lstStyle/>
          <a:p>
            <a:r>
              <a:rPr lang="es-MX" b="1" dirty="0"/>
              <a:t>¿Visualizaciones o aplicaciones?... ¡ambas!</a:t>
            </a:r>
          </a:p>
        </p:txBody>
      </p:sp>
      <p:pic>
        <p:nvPicPr>
          <p:cNvPr id="4098" name="Picture 2" descr="Resultado de imagen para visualizacion">
            <a:extLst>
              <a:ext uri="{FF2B5EF4-FFF2-40B4-BE49-F238E27FC236}">
                <a16:creationId xmlns:a16="http://schemas.microsoft.com/office/drawing/2014/main" id="{18D12A75-F8C2-4B71-BE9B-34E43B5ACB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980" y="1950245"/>
            <a:ext cx="6218589" cy="442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EE1BAAD-92FA-4D22-A876-52627E5A236E}"/>
              </a:ext>
            </a:extLst>
          </p:cNvPr>
          <p:cNvSpPr txBox="1"/>
          <p:nvPr/>
        </p:nvSpPr>
        <p:spPr>
          <a:xfrm>
            <a:off x="674370" y="1897958"/>
            <a:ext cx="45643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/>
              <a:t>Aplicaciones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/>
              <a:t>Sesiones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800" dirty="0"/>
          </a:p>
          <a:p>
            <a:r>
              <a:rPr lang="es-MX" sz="2800" i="1" dirty="0" err="1"/>
              <a:t>Bokeh</a:t>
            </a:r>
            <a:r>
              <a:rPr lang="es-MX" sz="2800" i="1" dirty="0"/>
              <a:t> serve –show myviz.py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3B28A6-334F-4280-90F2-1EA01816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20</a:t>
            </a:fld>
            <a:endParaRPr lang="es-MX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597159F-17C3-4FF5-ABD0-8165CDA6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05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F74BF-C05C-48F5-A301-05EAB293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Sagrada Ley… prepara tus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88F46B-B6AE-4C69-8BA7-70EB0CF70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52175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 err="1"/>
              <a:t>Bokeh</a:t>
            </a:r>
            <a:r>
              <a:rPr lang="es-MX" dirty="0"/>
              <a:t> es una librería muy efectiva para otorgarnos interactividad y dinamismo en nuestras graficas pero el trabajo de recolectar y curar nuestros datos no dependerá de la librería.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6146" name="Picture 2" descr="Data cleansing process to remove bad data for better analysis by businesses">
            <a:extLst>
              <a:ext uri="{FF2B5EF4-FFF2-40B4-BE49-F238E27FC236}">
                <a16:creationId xmlns:a16="http://schemas.microsoft.com/office/drawing/2014/main" id="{C5C574B6-C890-4755-9C8F-DB51ED7FD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11134" r="11374" b="34983"/>
          <a:stretch/>
        </p:blipFill>
        <p:spPr bwMode="auto">
          <a:xfrm>
            <a:off x="2163483" y="3227404"/>
            <a:ext cx="8094011" cy="338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414DBE-DA46-4C43-8B05-7BCF1E36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21</a:t>
            </a:fld>
            <a:endParaRPr lang="es-MX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4EF5A9-E3F5-43E0-889F-0E25DBDCA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25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BB76C49-33B2-4FB9-B919-4961C7D51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25" y="788670"/>
            <a:ext cx="10354875" cy="5280660"/>
          </a:xfrm>
          <a:prstGeom prst="rect">
            <a:avLst/>
          </a:prstGeom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CC40441F-1BA9-45A8-8498-F63CB892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0891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29711AC2-8D89-45F9-B780-59439603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95D6-448C-4AEB-8D53-064FAE24CF99}" type="slidenum">
              <a:rPr lang="es-MX" smtClean="0"/>
              <a:t>23</a:t>
            </a:fld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A884E4D-CBA3-CA4F-B956-5C96E5ACCF30}"/>
              </a:ext>
            </a:extLst>
          </p:cNvPr>
          <p:cNvSpPr txBox="1"/>
          <p:nvPr/>
        </p:nvSpPr>
        <p:spPr>
          <a:xfrm>
            <a:off x="1774076" y="2089751"/>
            <a:ext cx="8643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Una licencia o un producto de moda no es lo aporta valor a una compañía, resolver sus problemas de proceso, reducir gastos y no obligarlo a consumir determinada tecnología, si; por lo tanto, el mejor producto que podemos ofrecer como programadores o personas de tecnología, es nuestra creatividad.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334CD1-AA1D-45DF-98AE-6076DA2F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5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A884E4D-CBA3-CA4F-B956-5C96E5ACCF30}"/>
              </a:ext>
            </a:extLst>
          </p:cNvPr>
          <p:cNvSpPr txBox="1"/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¡GRACIAS!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juanamtz@gmail.com</a:t>
            </a: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Linkedin: Juana María de los lagos Martínez Cadeñanes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Medium: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@juanamartnez</a:t>
            </a: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Facebook: Juana Martínez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Twitter: @juanydeloslagos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Instagram: @juanydeloslagos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23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0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29711AC2-8D89-45F9-B780-59439603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29195D6-448C-4AEB-8D53-064FAE24CF99}" type="slidenum"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24</a:t>
            </a:fld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FDA5EC5-59C5-449F-9A60-444CE387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378" y="3016029"/>
            <a:ext cx="1990215" cy="82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21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A0C94-A91B-4EA2-B2BA-7FBC40F4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Preparar ambiente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5F544B-DD69-4A4F-9E29-50EAEFE9F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s-MX" dirty="0"/>
              <a:t>Python 3.X</a:t>
            </a:r>
          </a:p>
          <a:p>
            <a:pPr>
              <a:buFontTx/>
              <a:buChar char="-"/>
            </a:pPr>
            <a:r>
              <a:rPr lang="es-MX" dirty="0"/>
              <a:t>Pandas</a:t>
            </a:r>
          </a:p>
          <a:p>
            <a:pPr>
              <a:buFontTx/>
              <a:buChar char="-"/>
            </a:pPr>
            <a:r>
              <a:rPr lang="es-MX" dirty="0"/>
              <a:t>Requests</a:t>
            </a:r>
          </a:p>
          <a:p>
            <a:pPr>
              <a:buFontTx/>
              <a:buChar char="-"/>
            </a:pPr>
            <a:r>
              <a:rPr lang="es-MX" dirty="0" err="1"/>
              <a:t>Bokeh</a:t>
            </a:r>
            <a:endParaRPr lang="es-MX" dirty="0"/>
          </a:p>
          <a:p>
            <a:pPr>
              <a:buFontTx/>
              <a:buChar char="-"/>
            </a:pPr>
            <a:r>
              <a:rPr lang="es-MX" dirty="0" err="1"/>
              <a:t>SQLAlchemy</a:t>
            </a:r>
            <a:endParaRPr lang="es-MX" dirty="0"/>
          </a:p>
          <a:p>
            <a:pPr>
              <a:buFontTx/>
              <a:buChar char="-"/>
            </a:pPr>
            <a:r>
              <a:rPr lang="es-MX" dirty="0" err="1"/>
              <a:t>Flaks</a:t>
            </a:r>
            <a:endParaRPr lang="es-MX" dirty="0"/>
          </a:p>
          <a:p>
            <a:pPr>
              <a:buFontTx/>
              <a:buChar char="-"/>
            </a:pPr>
            <a:r>
              <a:rPr lang="es-MX" dirty="0" err="1"/>
              <a:t>PySpark</a:t>
            </a:r>
            <a:endParaRPr lang="es-MX" dirty="0"/>
          </a:p>
          <a:p>
            <a:pPr>
              <a:buFontTx/>
              <a:buChar char="-"/>
            </a:pPr>
            <a:r>
              <a:rPr lang="es-MX" dirty="0"/>
              <a:t>IDE de tu preferencia</a:t>
            </a:r>
          </a:p>
          <a:p>
            <a:pPr>
              <a:buFontTx/>
              <a:buChar char="-"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A5CC68-E115-481F-B0B8-E7F82EC02A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3</a:t>
            </a:fld>
            <a:endParaRPr lang="es-MX"/>
          </a:p>
        </p:txBody>
      </p:sp>
      <p:pic>
        <p:nvPicPr>
          <p:cNvPr id="1026" name="Picture 2" descr="Resultado de imagen para environment code&quot;">
            <a:extLst>
              <a:ext uri="{FF2B5EF4-FFF2-40B4-BE49-F238E27FC236}">
                <a16:creationId xmlns:a16="http://schemas.microsoft.com/office/drawing/2014/main" id="{D0B1A652-08E3-4E54-9495-F6A5969C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59" y="2130500"/>
            <a:ext cx="360997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19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9ABF5-5196-4520-83C4-6068D0FD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Alcance del taller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343EDB-6814-4729-9C19-2566DB160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400" y="1464300"/>
            <a:ext cx="9374000" cy="958480"/>
          </a:xfrm>
        </p:spPr>
        <p:txBody>
          <a:bodyPr/>
          <a:lstStyle/>
          <a:p>
            <a:pPr marL="194729" indent="0">
              <a:buNone/>
            </a:pPr>
            <a:r>
              <a:rPr lang="es-MX" dirty="0"/>
              <a:t>Generar grafica dinámica que ayude a monitorear temperatura y presión de una caldera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1B73DE-8627-40B6-98C3-46DCA5080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4</a:t>
            </a:fld>
            <a:endParaRPr lang="es-MX"/>
          </a:p>
        </p:txBody>
      </p:sp>
      <p:pic>
        <p:nvPicPr>
          <p:cNvPr id="6" name="Microsoft Edge 2019-11-10 23-29-41">
            <a:hlinkClick r:id="" action="ppaction://media"/>
            <a:extLst>
              <a:ext uri="{FF2B5EF4-FFF2-40B4-BE49-F238E27FC236}">
                <a16:creationId xmlns:a16="http://schemas.microsoft.com/office/drawing/2014/main" id="{873EF34B-695F-471E-B3D7-A44C0E04C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9691" b="39402"/>
          <a:stretch/>
        </p:blipFill>
        <p:spPr>
          <a:xfrm>
            <a:off x="1820462" y="2421609"/>
            <a:ext cx="8179323" cy="445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2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5F10B-FB61-456E-876A-2096AEBD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Utilizaremos archivos de…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03E1B9-C2FB-46FC-8325-204B0D3AFE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5</a:t>
            </a:fld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EA6480-7EBC-4438-99C1-3B999745EB0E}"/>
              </a:ext>
            </a:extLst>
          </p:cNvPr>
          <p:cNvSpPr txBox="1"/>
          <p:nvPr/>
        </p:nvSpPr>
        <p:spPr>
          <a:xfrm>
            <a:off x="1738400" y="2228850"/>
            <a:ext cx="22445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Ruta de archivos</a:t>
            </a:r>
          </a:p>
          <a:p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Gihtub</a:t>
            </a:r>
            <a:endParaRPr lang="es-MX" dirty="0"/>
          </a:p>
          <a:p>
            <a:r>
              <a:rPr lang="es-MX" dirty="0"/>
              <a:t>-S3</a:t>
            </a:r>
          </a:p>
        </p:txBody>
      </p:sp>
    </p:spTree>
    <p:extLst>
      <p:ext uri="{BB962C8B-B14F-4D97-AF65-F5344CB8AC3E}">
        <p14:creationId xmlns:p14="http://schemas.microsoft.com/office/powerpoint/2010/main" val="301423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" b="1" dirty="0"/>
              <a:t>La importancia de la visualización de datos</a:t>
            </a:r>
            <a:endParaRPr b="1" dirty="0"/>
          </a:p>
        </p:txBody>
      </p:sp>
      <p:sp>
        <p:nvSpPr>
          <p:cNvPr id="295" name="Google Shape;295;p15"/>
          <p:cNvSpPr txBox="1">
            <a:spLocks noGrp="1"/>
          </p:cNvSpPr>
          <p:nvPr>
            <p:ph type="body" idx="1"/>
          </p:nvPr>
        </p:nvSpPr>
        <p:spPr>
          <a:xfrm>
            <a:off x="1667800" y="2694933"/>
            <a:ext cx="9374000" cy="338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SzPts val="1800"/>
              <a:buChar char="-"/>
            </a:pPr>
            <a:r>
              <a:rPr lang="es" dirty="0"/>
              <a:t>Se diseña para la comprensión</a:t>
            </a:r>
            <a:endParaRPr dirty="0"/>
          </a:p>
          <a:p>
            <a:pPr indent="-457189">
              <a:buSzPts val="1800"/>
              <a:buChar char="-"/>
            </a:pPr>
            <a:r>
              <a:rPr lang="es" dirty="0"/>
              <a:t>Menos es más</a:t>
            </a:r>
            <a:endParaRPr dirty="0"/>
          </a:p>
          <a:p>
            <a:pPr indent="-457189">
              <a:buSzPts val="1800"/>
              <a:buChar char="-"/>
            </a:pPr>
            <a:r>
              <a:rPr lang="es" dirty="0"/>
              <a:t>Interactividad siempre que puedas (y que lo amerite)</a:t>
            </a:r>
            <a:endParaRPr dirty="0"/>
          </a:p>
          <a:p>
            <a:pPr indent="-457189">
              <a:buSzPts val="1800"/>
              <a:buChar char="-"/>
            </a:pPr>
            <a:r>
              <a:rPr lang="es" dirty="0"/>
              <a:t>Bello no es igual a util</a:t>
            </a:r>
            <a:endParaRPr dirty="0"/>
          </a:p>
          <a:p>
            <a:pPr indent="-457189">
              <a:buSzPts val="1800"/>
              <a:buChar char="-"/>
            </a:pPr>
            <a:r>
              <a:rPr lang="es" dirty="0"/>
              <a:t>Elige una herramienta que trabaje para ti</a:t>
            </a:r>
            <a:endParaRPr dirty="0"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7BC5C10-AC1A-4EE9-B3E1-71D6C58A58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6</a:t>
            </a:fld>
            <a:endParaRPr lang="es-MX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29327DE-AA16-4B2D-AF0D-853AED0B9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diving">
            <a:extLst>
              <a:ext uri="{FF2B5EF4-FFF2-40B4-BE49-F238E27FC236}">
                <a16:creationId xmlns:a16="http://schemas.microsoft.com/office/drawing/2014/main" id="{534A6831-30DB-4254-A16E-8F84CA6B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7579"/>
            <a:ext cx="12192000" cy="4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04D502-C2DC-48C4-AB8C-DB346900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999" y="2762800"/>
            <a:ext cx="7211290" cy="1332400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Vamos a entrar en el tema…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7E90AD-AEF2-482A-9676-CF070592EE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7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7A09C68-696B-3644-984D-4129F521EA28}"/>
              </a:ext>
            </a:extLst>
          </p:cNvPr>
          <p:cNvSpPr txBox="1">
            <a:spLocks/>
          </p:cNvSpPr>
          <p:nvPr/>
        </p:nvSpPr>
        <p:spPr>
          <a:xfrm>
            <a:off x="4524039" y="3792502"/>
            <a:ext cx="7211290" cy="1332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MX" b="1" dirty="0">
                <a:solidFill>
                  <a:schemeClr val="bg1"/>
                </a:solidFill>
              </a:rPr>
              <a:t>Ingenieros Integradores, </a:t>
            </a:r>
            <a:r>
              <a:rPr lang="es-MX" b="1" dirty="0" err="1">
                <a:solidFill>
                  <a:schemeClr val="bg1"/>
                </a:solidFill>
              </a:rPr>
              <a:t>Bokeh</a:t>
            </a:r>
            <a:r>
              <a:rPr lang="es-MX" b="1" dirty="0">
                <a:solidFill>
                  <a:schemeClr val="bg1"/>
                </a:solidFill>
              </a:rPr>
              <a:t>, Monitoreo, </a:t>
            </a:r>
            <a:r>
              <a:rPr lang="es-MX" b="1" dirty="0" err="1">
                <a:solidFill>
                  <a:schemeClr val="bg1"/>
                </a:solidFill>
              </a:rPr>
              <a:t>Streaming</a:t>
            </a:r>
            <a:r>
              <a:rPr lang="es-MX" b="1" dirty="0">
                <a:solidFill>
                  <a:schemeClr val="bg1"/>
                </a:solidFill>
              </a:rPr>
              <a:t> e IDP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B032ACA-5242-4879-A0EB-7D520765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2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AACBD-2B85-4EB9-BD9D-9D7627E6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Todas las áreas industriales que pueden ser impactadas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9F1EB8-F59D-4AA2-91CF-418E1917EF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8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F50209-F490-4E81-90C4-A18A5A6AF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12" r="5832"/>
          <a:stretch/>
        </p:blipFill>
        <p:spPr>
          <a:xfrm>
            <a:off x="2469832" y="2289163"/>
            <a:ext cx="7252335" cy="411302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FDDB858-0EA5-40BE-B88F-7FD24471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63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45AE6-E1B2-4F85-B40B-9FF2D12D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Ingenieros Integradores… ahora científicos de datos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030AE-D412-41EA-8E47-176225449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9</a:t>
            </a:fld>
            <a:endParaRPr lang="es-MX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9732240-C6C3-48D5-8DFE-D8D9A967DA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9" name="Imagen 8" descr="Imagen que contiene persona, hombre, joven, computadora&#10;&#10;Descripción generada automáticamente">
            <a:extLst>
              <a:ext uri="{FF2B5EF4-FFF2-40B4-BE49-F238E27FC236}">
                <a16:creationId xmlns:a16="http://schemas.microsoft.com/office/drawing/2014/main" id="{C3B747E7-3214-447D-905B-91B88EE20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81051" y="2766843"/>
            <a:ext cx="5341620" cy="267081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CE865DC-3B3B-4577-91A4-F551FD489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60" y="-1152"/>
            <a:ext cx="2491740" cy="10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2398019-3DB2-47CE-9B05-F352FD4136DC}"/>
              </a:ext>
            </a:extLst>
          </p:cNvPr>
          <p:cNvSpPr txBox="1"/>
          <p:nvPr/>
        </p:nvSpPr>
        <p:spPr>
          <a:xfrm>
            <a:off x="811530" y="2445603"/>
            <a:ext cx="801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Los ingenieros de integración de métodos de medición o “integradores”</a:t>
            </a:r>
          </a:p>
        </p:txBody>
      </p:sp>
    </p:spTree>
    <p:extLst>
      <p:ext uri="{BB962C8B-B14F-4D97-AF65-F5344CB8AC3E}">
        <p14:creationId xmlns:p14="http://schemas.microsoft.com/office/powerpoint/2010/main" val="15969327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10530</TotalTime>
  <Words>928</Words>
  <Application>Microsoft Office PowerPoint</Application>
  <PresentationFormat>Panorámica</PresentationFormat>
  <Paragraphs>127</Paragraphs>
  <Slides>24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Nunito</vt:lpstr>
      <vt:lpstr>Tema de Office</vt:lpstr>
      <vt:lpstr>Streaming de datos con Bokeh: Monitoreo en procesos de manufactura</vt:lpstr>
      <vt:lpstr>¿Quien?</vt:lpstr>
      <vt:lpstr>Preparar ambiente</vt:lpstr>
      <vt:lpstr>Alcance del taller</vt:lpstr>
      <vt:lpstr>Utilizaremos archivos de…</vt:lpstr>
      <vt:lpstr>La importancia de la visualización de datos</vt:lpstr>
      <vt:lpstr>Vamos a entrar en el tema…</vt:lpstr>
      <vt:lpstr>Todas las áreas industriales que pueden ser impactadas</vt:lpstr>
      <vt:lpstr>Ingenieros Integradores… ahora científicos de datos</vt:lpstr>
      <vt:lpstr>¿Qué es Bokeh?</vt:lpstr>
      <vt:lpstr>Arquitectura de Bokeh</vt:lpstr>
      <vt:lpstr>Presentación de PowerPoint</vt:lpstr>
      <vt:lpstr>Presentación de PowerPoint</vt:lpstr>
      <vt:lpstr>Repaso de Pandas…</vt:lpstr>
      <vt:lpstr>Modulos principales y la integración con Pandas</vt:lpstr>
      <vt:lpstr>La importancia del monitoreo</vt:lpstr>
      <vt:lpstr>¿Qué es streaming de datos?</vt:lpstr>
      <vt:lpstr>INDUSTRIAL DATA PROVIDER</vt:lpstr>
      <vt:lpstr>Presentación de PowerPoint</vt:lpstr>
      <vt:lpstr>¿Visualizaciones o aplicaciones?... ¡ambas!</vt:lpstr>
      <vt:lpstr>Sagrada Ley… prepara tus datos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de datos con Bokeh: Monitoreo en procesos de manufactura</dc:title>
  <dc:creator>Capitan Juana Sparrow</dc:creator>
  <cp:lastModifiedBy>Capitan Juana Sparrow</cp:lastModifiedBy>
  <cp:revision>33</cp:revision>
  <dcterms:created xsi:type="dcterms:W3CDTF">2019-10-24T12:44:25Z</dcterms:created>
  <dcterms:modified xsi:type="dcterms:W3CDTF">2019-11-13T16:16:55Z</dcterms:modified>
</cp:coreProperties>
</file>